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tr-TR"/>
    </a:defPPr>
    <a:lvl1pPr marL="0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83996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888" y="-4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052736" y="1424608"/>
            <a:ext cx="4642587" cy="52784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algn="ctr">
              <a:spcAft>
                <a:spcPts val="3858"/>
              </a:spcAft>
            </a:pPr>
            <a:r>
              <a:rPr lang="en-US" sz="1800" b="1" dirty="0" err="1">
                <a:solidFill>
                  <a:srgbClr val="292929"/>
                </a:solidFill>
              </a:rPr>
              <a:t>tecRoad</a:t>
            </a:r>
            <a:r>
              <a:rPr lang="en-US" sz="1800" b="1" dirty="0">
                <a:solidFill>
                  <a:srgbClr val="292929"/>
                </a:solidFill>
              </a:rPr>
              <a:t> Standard </a:t>
            </a:r>
            <a:r>
              <a:rPr lang="tr-TR" sz="1800" b="1" dirty="0">
                <a:solidFill>
                  <a:srgbClr val="292929"/>
                </a:solidFill>
              </a:rPr>
              <a:t>/S</a:t>
            </a:r>
            <a:r>
              <a:rPr lang="tr-TR" sz="1800" dirty="0">
                <a:solidFill>
                  <a:srgbClr val="292929"/>
                </a:solidFill>
              </a:rPr>
              <a:t>pesiyal Kauçuk bitüm granülü</a:t>
            </a:r>
            <a:endParaRPr lang="en-US" sz="1800" dirty="0">
              <a:solidFill>
                <a:srgbClr val="292929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20688" y="1952450"/>
            <a:ext cx="5550646" cy="18722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>
              <a:spcBef>
                <a:spcPts val="3858"/>
              </a:spcBef>
              <a:spcAft>
                <a:spcPts val="1736"/>
              </a:spcAft>
            </a:pPr>
            <a:r>
              <a:rPr lang="tr-TR" sz="1300" b="1" u="sng" dirty="0">
                <a:solidFill>
                  <a:srgbClr val="292929"/>
                </a:solidFill>
              </a:rPr>
              <a:t>ÜRÜN</a:t>
            </a:r>
            <a:endParaRPr lang="tr-TR" sz="1400" b="1" u="sng" dirty="0">
              <a:solidFill>
                <a:srgbClr val="292929"/>
              </a:solidFill>
            </a:endParaRPr>
          </a:p>
          <a:p>
            <a:pPr algn="just">
              <a:spcBef>
                <a:spcPts val="3858"/>
              </a:spcBef>
              <a:spcAft>
                <a:spcPts val="1736"/>
              </a:spcAft>
            </a:pPr>
            <a:r>
              <a:rPr lang="tr-TR" sz="1400" b="1" dirty="0" err="1">
                <a:solidFill>
                  <a:srgbClr val="292929"/>
                </a:solidFill>
              </a:rPr>
              <a:t>Tecroad</a:t>
            </a:r>
            <a:r>
              <a:rPr lang="tr-TR" sz="1400" b="1" dirty="0">
                <a:solidFill>
                  <a:srgbClr val="292929"/>
                </a:solidFill>
              </a:rPr>
              <a:t> spesiyal kauçuk bitümlü Granül,  bitüm, kauçuk granül ve </a:t>
            </a:r>
            <a:r>
              <a:rPr lang="tr-TR" sz="1400" b="1" dirty="0" err="1">
                <a:solidFill>
                  <a:srgbClr val="292929"/>
                </a:solidFill>
              </a:rPr>
              <a:t>know</a:t>
            </a:r>
            <a:r>
              <a:rPr lang="tr-TR" sz="1400" b="1" dirty="0">
                <a:solidFill>
                  <a:srgbClr val="292929"/>
                </a:solidFill>
              </a:rPr>
              <a:t> How  malzemeleri karışımıdır. </a:t>
            </a:r>
            <a:r>
              <a:rPr lang="tr-TR" sz="1400" b="1" dirty="0" err="1">
                <a:solidFill>
                  <a:srgbClr val="292929"/>
                </a:solidFill>
              </a:rPr>
              <a:t>Innovative</a:t>
            </a:r>
            <a:r>
              <a:rPr lang="tr-TR" sz="1400" b="1" dirty="0">
                <a:solidFill>
                  <a:srgbClr val="292929"/>
                </a:solidFill>
              </a:rPr>
              <a:t> </a:t>
            </a:r>
            <a:r>
              <a:rPr lang="tr-TR" sz="1400" b="1" dirty="0" err="1">
                <a:solidFill>
                  <a:srgbClr val="292929"/>
                </a:solidFill>
              </a:rPr>
              <a:t>Material</a:t>
            </a:r>
            <a:r>
              <a:rPr lang="tr-TR" sz="1400" b="1" dirty="0">
                <a:solidFill>
                  <a:srgbClr val="292929"/>
                </a:solidFill>
              </a:rPr>
              <a:t> </a:t>
            </a:r>
            <a:r>
              <a:rPr lang="tr-TR" sz="1400" b="1" dirty="0" err="1">
                <a:solidFill>
                  <a:srgbClr val="292929"/>
                </a:solidFill>
              </a:rPr>
              <a:t>Technology</a:t>
            </a:r>
            <a:r>
              <a:rPr lang="tr-TR" sz="1400" b="1" dirty="0">
                <a:solidFill>
                  <a:srgbClr val="292929"/>
                </a:solidFill>
              </a:rPr>
              <a:t> yöntemi ile üretilir. Üretim esnasında tüm zehirli gazlar </a:t>
            </a:r>
            <a:r>
              <a:rPr lang="tr-TR" sz="1400" b="1" dirty="0" err="1">
                <a:solidFill>
                  <a:srgbClr val="292929"/>
                </a:solidFill>
              </a:rPr>
              <a:t>filrasyon</a:t>
            </a:r>
            <a:r>
              <a:rPr lang="tr-TR" sz="1400" b="1" dirty="0">
                <a:solidFill>
                  <a:srgbClr val="292929"/>
                </a:solidFill>
              </a:rPr>
              <a:t> sistemi ile </a:t>
            </a:r>
            <a:r>
              <a:rPr lang="tr-TR" sz="1400" b="1" dirty="0" err="1">
                <a:solidFill>
                  <a:srgbClr val="292929"/>
                </a:solidFill>
              </a:rPr>
              <a:t>absorbe</a:t>
            </a:r>
            <a:r>
              <a:rPr lang="tr-TR" sz="1400" b="1" dirty="0">
                <a:solidFill>
                  <a:srgbClr val="292929"/>
                </a:solidFill>
              </a:rPr>
              <a:t> edilir ve tamamen bertaraf olur. </a:t>
            </a:r>
            <a:r>
              <a:rPr lang="tr-TR" sz="1300" b="1" dirty="0">
                <a:solidFill>
                  <a:srgbClr val="292929"/>
                </a:solidFill>
              </a:rPr>
              <a:t> </a:t>
            </a:r>
            <a:endParaRPr lang="de" sz="1300" dirty="0">
              <a:solidFill>
                <a:srgbClr val="292929"/>
              </a:solidFill>
            </a:endParaRPr>
          </a:p>
          <a:p>
            <a:pPr algn="just">
              <a:spcAft>
                <a:spcPts val="1736"/>
              </a:spcAft>
            </a:pPr>
            <a:r>
              <a:rPr lang="tr-TR" sz="1300" b="1" u="sng" dirty="0">
                <a:solidFill>
                  <a:srgbClr val="292929"/>
                </a:solidFill>
              </a:rPr>
              <a:t>KULLANIM AMACI</a:t>
            </a:r>
            <a:endParaRPr lang="de" sz="1300" b="1" u="sng" dirty="0">
              <a:solidFill>
                <a:srgbClr val="292929"/>
              </a:solidFill>
            </a:endParaRPr>
          </a:p>
          <a:p>
            <a:pPr algn="just">
              <a:lnSpc>
                <a:spcPts val="1830"/>
              </a:lnSpc>
            </a:pPr>
            <a:r>
              <a:rPr lang="de" sz="1300" dirty="0">
                <a:solidFill>
                  <a:srgbClr val="292929"/>
                </a:solidFill>
              </a:rPr>
              <a:t>„</a:t>
            </a:r>
            <a:r>
              <a:rPr lang="tr-TR" sz="1300" b="1" dirty="0">
                <a:solidFill>
                  <a:srgbClr val="292929"/>
                </a:solidFill>
              </a:rPr>
              <a:t> </a:t>
            </a:r>
            <a:r>
              <a:rPr lang="tr-TR" sz="1300" b="1" dirty="0" err="1">
                <a:solidFill>
                  <a:srgbClr val="292929"/>
                </a:solidFill>
              </a:rPr>
              <a:t>Tecroad</a:t>
            </a:r>
            <a:r>
              <a:rPr lang="tr-TR" sz="1300" b="1" dirty="0">
                <a:solidFill>
                  <a:srgbClr val="292929"/>
                </a:solidFill>
              </a:rPr>
              <a:t> spesiyal bitümlü Granül  </a:t>
            </a:r>
            <a:r>
              <a:rPr lang="tr-TR" sz="1300" dirty="0">
                <a:solidFill>
                  <a:srgbClr val="292929"/>
                </a:solidFill>
              </a:rPr>
              <a:t>Asfalt karışımını </a:t>
            </a:r>
            <a:r>
              <a:rPr lang="tr-TR" sz="1300" dirty="0" err="1">
                <a:solidFill>
                  <a:srgbClr val="292929"/>
                </a:solidFill>
              </a:rPr>
              <a:t>modifiye</a:t>
            </a:r>
            <a:r>
              <a:rPr lang="tr-TR" sz="1300" dirty="0">
                <a:solidFill>
                  <a:srgbClr val="292929"/>
                </a:solidFill>
              </a:rPr>
              <a:t> eden bir katkı malzemesidir.</a:t>
            </a:r>
          </a:p>
          <a:p>
            <a:pPr algn="just">
              <a:lnSpc>
                <a:spcPts val="1830"/>
              </a:lnSpc>
            </a:pPr>
            <a:endParaRPr lang="de" sz="1300" dirty="0">
              <a:solidFill>
                <a:srgbClr val="292929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011183" y="4736976"/>
            <a:ext cx="1920276" cy="19176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endParaRPr lang="tr-TR" sz="1300" b="1" dirty="0">
              <a:solidFill>
                <a:srgbClr val="292929"/>
              </a:solidFill>
              <a:latin typeface="Arial"/>
            </a:endParaRPr>
          </a:p>
          <a:p>
            <a:r>
              <a:rPr lang="tr-TR" sz="1300" b="1" dirty="0">
                <a:solidFill>
                  <a:srgbClr val="292929"/>
                </a:solidFill>
                <a:latin typeface="Arial"/>
              </a:rPr>
              <a:t>TEKNİK BİLGİLER</a:t>
            </a:r>
            <a:endParaRPr lang="de" sz="1300" b="1" dirty="0">
              <a:solidFill>
                <a:srgbClr val="292929"/>
              </a:solidFill>
              <a:latin typeface="Arial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20688" y="5169024"/>
            <a:ext cx="2344652" cy="18722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ts val="1742"/>
              </a:lnSpc>
            </a:pPr>
            <a:r>
              <a:rPr lang="de" sz="1400" b="1" dirty="0">
                <a:solidFill>
                  <a:srgbClr val="292929"/>
                </a:solidFill>
              </a:rPr>
              <a:t>Bitum</a:t>
            </a:r>
            <a:r>
              <a:rPr lang="tr-TR" sz="1400" b="1" dirty="0">
                <a:solidFill>
                  <a:srgbClr val="292929"/>
                </a:solidFill>
              </a:rPr>
              <a:t>oranı </a:t>
            </a:r>
            <a:r>
              <a:rPr lang="de" sz="1400" b="1" dirty="0">
                <a:solidFill>
                  <a:srgbClr val="292929"/>
                </a:solidFill>
              </a:rPr>
              <a:t>*</a:t>
            </a:r>
            <a:r>
              <a:rPr lang="tr-TR" sz="1400" b="1" dirty="0">
                <a:solidFill>
                  <a:srgbClr val="292929"/>
                </a:solidFill>
              </a:rPr>
              <a:t>	  </a:t>
            </a:r>
          </a:p>
          <a:p>
            <a:pPr>
              <a:lnSpc>
                <a:spcPts val="1742"/>
              </a:lnSpc>
            </a:pPr>
            <a:r>
              <a:rPr lang="tr-TR" sz="1400" b="1" dirty="0">
                <a:solidFill>
                  <a:srgbClr val="292929"/>
                </a:solidFill>
              </a:rPr>
              <a:t>Kauçuk oranı  </a:t>
            </a:r>
            <a:r>
              <a:rPr lang="de" sz="1400" b="1" dirty="0">
                <a:solidFill>
                  <a:srgbClr val="292929"/>
                </a:solidFill>
              </a:rPr>
              <a:t>:</a:t>
            </a:r>
            <a:endParaRPr lang="tr-TR" sz="1400" b="1" dirty="0">
              <a:solidFill>
                <a:srgbClr val="292929"/>
              </a:solidFill>
            </a:endParaRPr>
          </a:p>
          <a:p>
            <a:pPr>
              <a:lnSpc>
                <a:spcPts val="1742"/>
              </a:lnSpc>
            </a:pPr>
            <a:r>
              <a:rPr lang="tr-TR" sz="1400" b="1" dirty="0" err="1">
                <a:solidFill>
                  <a:srgbClr val="292929"/>
                </a:solidFill>
              </a:rPr>
              <a:t>Know</a:t>
            </a:r>
            <a:r>
              <a:rPr lang="tr-TR" sz="1400" b="1" dirty="0">
                <a:solidFill>
                  <a:srgbClr val="292929"/>
                </a:solidFill>
              </a:rPr>
              <a:t> How Malzeme oranı:</a:t>
            </a:r>
          </a:p>
          <a:p>
            <a:pPr>
              <a:lnSpc>
                <a:spcPts val="1742"/>
              </a:lnSpc>
            </a:pPr>
            <a:r>
              <a:rPr lang="tr-TR" sz="1400" b="1" dirty="0">
                <a:solidFill>
                  <a:srgbClr val="292929"/>
                </a:solidFill>
              </a:rPr>
              <a:t>İşlem Sıcaklığı                        Spesiyal özgül ağırlık:	  </a:t>
            </a:r>
          </a:p>
          <a:p>
            <a:pPr>
              <a:lnSpc>
                <a:spcPts val="1742"/>
              </a:lnSpc>
            </a:pPr>
            <a:r>
              <a:rPr lang="tr-TR" sz="1400" b="1" dirty="0">
                <a:solidFill>
                  <a:srgbClr val="292929"/>
                </a:solidFill>
              </a:rPr>
              <a:t>Tane büyüklüğü :	 </a:t>
            </a:r>
          </a:p>
          <a:p>
            <a:pPr>
              <a:lnSpc>
                <a:spcPts val="1742"/>
              </a:lnSpc>
            </a:pPr>
            <a:r>
              <a:rPr lang="tr-TR" sz="1400" b="1" dirty="0">
                <a:solidFill>
                  <a:srgbClr val="292929"/>
                </a:solidFill>
              </a:rPr>
              <a:t>Paketleme teslimat:</a:t>
            </a:r>
            <a:endParaRPr lang="de" sz="1400" b="1" dirty="0">
              <a:solidFill>
                <a:srgbClr val="292929"/>
              </a:solidFill>
            </a:endParaRPr>
          </a:p>
          <a:p>
            <a:pPr>
              <a:lnSpc>
                <a:spcPts val="1742"/>
              </a:lnSpc>
            </a:pPr>
            <a:r>
              <a:rPr lang="tr-TR" sz="1400" b="1" dirty="0">
                <a:solidFill>
                  <a:srgbClr val="292929"/>
                </a:solidFill>
              </a:rPr>
              <a:t>	  </a:t>
            </a:r>
            <a:endParaRPr lang="de" sz="1400" b="1" dirty="0">
              <a:solidFill>
                <a:srgbClr val="292929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2965340" y="5169025"/>
            <a:ext cx="3487996" cy="213431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>
              <a:lnSpc>
                <a:spcPts val="1742"/>
              </a:lnSpc>
            </a:pPr>
            <a:r>
              <a:rPr lang="de" sz="1400" dirty="0">
                <a:solidFill>
                  <a:srgbClr val="292929"/>
                </a:solidFill>
              </a:rPr>
              <a:t> 4</a:t>
            </a:r>
            <a:r>
              <a:rPr lang="tr-TR" sz="1400" dirty="0">
                <a:solidFill>
                  <a:srgbClr val="292929"/>
                </a:solidFill>
              </a:rPr>
              <a:t>3-47</a:t>
            </a:r>
            <a:r>
              <a:rPr lang="de" sz="1400" dirty="0">
                <a:solidFill>
                  <a:srgbClr val="292929"/>
                </a:solidFill>
              </a:rPr>
              <a:t> %</a:t>
            </a:r>
          </a:p>
          <a:p>
            <a:pPr algn="just">
              <a:lnSpc>
                <a:spcPts val="1742"/>
              </a:lnSpc>
            </a:pPr>
            <a:r>
              <a:rPr lang="tr-TR" sz="1400" dirty="0">
                <a:solidFill>
                  <a:srgbClr val="292929"/>
                </a:solidFill>
              </a:rPr>
              <a:t>37-41</a:t>
            </a:r>
            <a:r>
              <a:rPr lang="de" sz="1400" dirty="0">
                <a:solidFill>
                  <a:srgbClr val="292929"/>
                </a:solidFill>
              </a:rPr>
              <a:t> %</a:t>
            </a:r>
          </a:p>
          <a:p>
            <a:pPr algn="just">
              <a:lnSpc>
                <a:spcPts val="1742"/>
              </a:lnSpc>
            </a:pPr>
            <a:r>
              <a:rPr lang="tr-TR" sz="1400" dirty="0">
                <a:solidFill>
                  <a:srgbClr val="292929"/>
                </a:solidFill>
              </a:rPr>
              <a:t>14- 18 %</a:t>
            </a:r>
          </a:p>
          <a:p>
            <a:pPr algn="just">
              <a:lnSpc>
                <a:spcPts val="1742"/>
              </a:lnSpc>
            </a:pPr>
            <a:r>
              <a:rPr lang="de" sz="1400" dirty="0">
                <a:solidFill>
                  <a:srgbClr val="292929"/>
                </a:solidFill>
              </a:rPr>
              <a:t>140 </a:t>
            </a:r>
            <a:r>
              <a:rPr lang="tr-TR" sz="1400" dirty="0">
                <a:solidFill>
                  <a:srgbClr val="292929"/>
                </a:solidFill>
              </a:rPr>
              <a:t>-</a:t>
            </a:r>
            <a:r>
              <a:rPr lang="de" sz="1400" dirty="0">
                <a:solidFill>
                  <a:srgbClr val="292929"/>
                </a:solidFill>
              </a:rPr>
              <a:t> 200°C </a:t>
            </a:r>
            <a:r>
              <a:rPr lang="tr-TR" sz="1400" dirty="0">
                <a:solidFill>
                  <a:srgbClr val="292929"/>
                </a:solidFill>
              </a:rPr>
              <a:t>Asfalt </a:t>
            </a:r>
            <a:r>
              <a:rPr lang="tr-TR" sz="1400" dirty="0" err="1">
                <a:solidFill>
                  <a:srgbClr val="292929"/>
                </a:solidFill>
              </a:rPr>
              <a:t>plent</a:t>
            </a:r>
            <a:r>
              <a:rPr lang="tr-TR" sz="1400" dirty="0">
                <a:solidFill>
                  <a:srgbClr val="292929"/>
                </a:solidFill>
              </a:rPr>
              <a:t> tesisi  Mikserinde</a:t>
            </a:r>
            <a:endParaRPr lang="de" sz="1400" dirty="0">
              <a:solidFill>
                <a:srgbClr val="292929"/>
              </a:solidFill>
            </a:endParaRPr>
          </a:p>
          <a:p>
            <a:pPr marR="2414908">
              <a:lnSpc>
                <a:spcPts val="1742"/>
              </a:lnSpc>
            </a:pPr>
            <a:r>
              <a:rPr lang="de" sz="1400" dirty="0">
                <a:solidFill>
                  <a:srgbClr val="292929"/>
                </a:solidFill>
              </a:rPr>
              <a:t>1.0 </a:t>
            </a:r>
            <a:r>
              <a:rPr lang="tr-TR" sz="1400" dirty="0">
                <a:solidFill>
                  <a:srgbClr val="292929"/>
                </a:solidFill>
              </a:rPr>
              <a:t>-</a:t>
            </a:r>
            <a:r>
              <a:rPr lang="de" sz="1400" dirty="0">
                <a:solidFill>
                  <a:srgbClr val="292929"/>
                </a:solidFill>
              </a:rPr>
              <a:t>1,04g/cm</a:t>
            </a:r>
            <a:r>
              <a:rPr lang="de" sz="1400" baseline="30000" dirty="0">
                <a:solidFill>
                  <a:srgbClr val="292929"/>
                </a:solidFill>
              </a:rPr>
              <a:t>3 </a:t>
            </a:r>
            <a:r>
              <a:rPr lang="de" sz="1400" dirty="0">
                <a:solidFill>
                  <a:srgbClr val="292929"/>
                </a:solidFill>
              </a:rPr>
              <a:t> 0,0</a:t>
            </a:r>
            <a:r>
              <a:rPr lang="tr-TR" sz="1400" dirty="0">
                <a:solidFill>
                  <a:srgbClr val="292929"/>
                </a:solidFill>
              </a:rPr>
              <a:t> -</a:t>
            </a:r>
            <a:r>
              <a:rPr lang="de" sz="1400" dirty="0">
                <a:solidFill>
                  <a:srgbClr val="292929"/>
                </a:solidFill>
              </a:rPr>
              <a:t> 20,0 mm</a:t>
            </a:r>
          </a:p>
          <a:p>
            <a:pPr algn="just">
              <a:lnSpc>
                <a:spcPts val="1742"/>
              </a:lnSpc>
            </a:pPr>
            <a:r>
              <a:rPr lang="de" sz="1400" dirty="0">
                <a:solidFill>
                  <a:srgbClr val="292929"/>
                </a:solidFill>
              </a:rPr>
              <a:t>5.0</a:t>
            </a:r>
            <a:r>
              <a:rPr lang="tr-TR" sz="1400" dirty="0">
                <a:solidFill>
                  <a:srgbClr val="292929"/>
                </a:solidFill>
              </a:rPr>
              <a:t> kg-</a:t>
            </a:r>
            <a:r>
              <a:rPr lang="de" sz="1400" dirty="0">
                <a:solidFill>
                  <a:srgbClr val="292929"/>
                </a:solidFill>
              </a:rPr>
              <a:t> 20,0 kg </a:t>
            </a:r>
            <a:r>
              <a:rPr lang="tr-TR" sz="1400" dirty="0">
                <a:solidFill>
                  <a:srgbClr val="292929"/>
                </a:solidFill>
              </a:rPr>
              <a:t>Polietilen Torbalarda</a:t>
            </a:r>
            <a:r>
              <a:rPr lang="de" sz="1400" dirty="0">
                <a:solidFill>
                  <a:srgbClr val="292929"/>
                </a:solidFill>
              </a:rPr>
              <a:t>, </a:t>
            </a:r>
            <a:endParaRPr lang="tr-TR" sz="1400" dirty="0">
              <a:solidFill>
                <a:srgbClr val="292929"/>
              </a:solidFill>
            </a:endParaRPr>
          </a:p>
          <a:p>
            <a:pPr algn="just">
              <a:lnSpc>
                <a:spcPts val="1742"/>
              </a:lnSpc>
            </a:pPr>
            <a:r>
              <a:rPr lang="tr-TR" sz="1400" dirty="0">
                <a:solidFill>
                  <a:srgbClr val="292929"/>
                </a:solidFill>
              </a:rPr>
              <a:t>Büyük çuvallarda </a:t>
            </a:r>
            <a:r>
              <a:rPr lang="de" sz="1400" dirty="0">
                <a:solidFill>
                  <a:srgbClr val="292929"/>
                </a:solidFill>
              </a:rPr>
              <a:t>500 kg</a:t>
            </a:r>
            <a:r>
              <a:rPr lang="tr-TR" sz="1400" dirty="0">
                <a:solidFill>
                  <a:srgbClr val="292929"/>
                </a:solidFill>
              </a:rPr>
              <a:t> )</a:t>
            </a:r>
          </a:p>
          <a:p>
            <a:pPr algn="just">
              <a:lnSpc>
                <a:spcPts val="1742"/>
              </a:lnSpc>
            </a:pPr>
            <a:r>
              <a:rPr lang="tr-TR" sz="1400" dirty="0">
                <a:solidFill>
                  <a:srgbClr val="292929"/>
                </a:solidFill>
              </a:rPr>
              <a:t>Granül formundadır ve uzun süre depolanabilir.</a:t>
            </a:r>
            <a:endParaRPr lang="de" sz="1400" dirty="0">
              <a:solidFill>
                <a:srgbClr val="292929"/>
              </a:solidFill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548680" y="7329264"/>
            <a:ext cx="5367040" cy="2472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r>
              <a:rPr lang="tr-TR" sz="1100" b="1" dirty="0">
                <a:solidFill>
                  <a:srgbClr val="292929"/>
                </a:solidFill>
              </a:rPr>
              <a:t>*</a:t>
            </a:r>
            <a:r>
              <a:rPr lang="tr-TR" sz="1100" b="1" dirty="0" err="1">
                <a:solidFill>
                  <a:srgbClr val="292929"/>
                </a:solidFill>
              </a:rPr>
              <a:t>Bitum</a:t>
            </a:r>
            <a:r>
              <a:rPr lang="tr-TR" sz="1100" b="1" dirty="0">
                <a:solidFill>
                  <a:srgbClr val="292929"/>
                </a:solidFill>
              </a:rPr>
              <a:t> oranı üretime giren Granül ve </a:t>
            </a:r>
            <a:r>
              <a:rPr lang="tr-TR" sz="1100" b="1" dirty="0" err="1">
                <a:solidFill>
                  <a:srgbClr val="292929"/>
                </a:solidFill>
              </a:rPr>
              <a:t>Know</a:t>
            </a:r>
            <a:r>
              <a:rPr lang="tr-TR" sz="1100" b="1" dirty="0">
                <a:solidFill>
                  <a:srgbClr val="292929"/>
                </a:solidFill>
              </a:rPr>
              <a:t> How malzeme oranına  göre değişebilmektedir.</a:t>
            </a:r>
            <a:endParaRPr lang="de" sz="1100" b="1" dirty="0">
              <a:solidFill>
                <a:srgbClr val="292929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154</Words>
  <Application>Microsoft Office PowerPoint</Application>
  <PresentationFormat>A4 Kağıt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DELL</dc:creator>
  <cp:lastModifiedBy>gülşah sibel yancı</cp:lastModifiedBy>
  <cp:revision>22</cp:revision>
  <dcterms:modified xsi:type="dcterms:W3CDTF">2021-05-17T10:06:12Z</dcterms:modified>
</cp:coreProperties>
</file>